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P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ED8929-10DA-497E-9C15-E21ECE174D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Y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A6ECB0D-B228-4618-9EF4-806ED50788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4FC592-DB6B-469C-BD06-47357F859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803A6-9F12-4A84-90DF-1F5BD7083E79}" type="datetimeFigureOut">
              <a:rPr lang="es-PY" smtClean="0"/>
              <a:t>17/4/2026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5DFC4D-609D-402F-A9C6-150F2D1E3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5AACC1-B9A2-4E81-A1FC-E1F2439E4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C89A-9B87-40F4-9119-F152D54BE0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386684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D855A6-8543-4C0F-85BF-9A1279A17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Y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5BD7036-B074-4945-BD44-9DA310F035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FC7B28-A103-4149-9537-7139EF9A0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803A6-9F12-4A84-90DF-1F5BD7083E79}" type="datetimeFigureOut">
              <a:rPr lang="es-PY" smtClean="0"/>
              <a:t>17/4/2026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8A8020-4859-4D6F-9736-6381C52F3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35B80B-B490-4D4B-907F-F4807252F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C89A-9B87-40F4-9119-F152D54BE0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91250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9548E09-03F1-4FB2-AB86-49A4FF7641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Y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08AA316-1A65-47EF-8028-740F1A6A28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3BB352-6046-4C0D-A695-103B81F63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803A6-9F12-4A84-90DF-1F5BD7083E79}" type="datetimeFigureOut">
              <a:rPr lang="es-PY" smtClean="0"/>
              <a:t>17/4/2026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C15B47-6381-4DA6-90D6-7B5E3D888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EDBAAC-7931-4C2C-9D5C-868811860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C89A-9B87-40F4-9119-F152D54BE0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046007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85F6B4-6D99-44C9-B9ED-423AFE75A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Y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DD6416-FB12-4628-B88A-5B25719A5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2C527D-32E2-47C5-B1E5-9AB3E5912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803A6-9F12-4A84-90DF-1F5BD7083E79}" type="datetimeFigureOut">
              <a:rPr lang="es-PY" smtClean="0"/>
              <a:t>17/4/2026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07CA02-F24F-433E-8B29-BCBF040C1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433E69-2439-4EE7-8EF6-5D5E30C56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C89A-9B87-40F4-9119-F152D54BE0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59194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4260FC-0BB8-4EC4-A94E-446C9DBD3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Y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5011823-CADD-4CC0-A483-7A862FADAC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9F037B9-86ED-49A6-8062-2A0397AAB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803A6-9F12-4A84-90DF-1F5BD7083E79}" type="datetimeFigureOut">
              <a:rPr lang="es-PY" smtClean="0"/>
              <a:t>17/4/2026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64E0FD-5F4C-4F55-AEE5-E603799BD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B24D38-4BB7-46B9-BA8A-1FF5D0EE5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C89A-9B87-40F4-9119-F152D54BE0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4041556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D0B5B2-8097-4881-8A30-F28256933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Y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922B71-6E03-47D0-BC24-5F3753A296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Y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27F4FE8-D115-4CF8-80CB-14F389E74C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Y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4BDEC1B-49ED-4853-9C4A-837AD39D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803A6-9F12-4A84-90DF-1F5BD7083E79}" type="datetimeFigureOut">
              <a:rPr lang="es-PY" smtClean="0"/>
              <a:t>17/4/2026</a:t>
            </a:fld>
            <a:endParaRPr lang="es-PY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C7BAE7F-DC9E-4DB2-A51C-0B7CE1D58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DABEA7A-BE0F-4840-8806-8C893F09E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C89A-9B87-40F4-9119-F152D54BE0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186925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6D6095-AEBB-436A-9B34-C816F5CA3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Y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85C36BF-4FF4-44CD-A79C-53B35A43C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EF502DD-8C71-4403-8A53-53B0A89F0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Y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DB6A511-5CDC-4584-A9D8-44858B2136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92E1225-EE40-41B5-A9AE-DA78EC3986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Y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E621633-5472-41FB-BBDD-8F229D6D3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803A6-9F12-4A84-90DF-1F5BD7083E79}" type="datetimeFigureOut">
              <a:rPr lang="es-PY" smtClean="0"/>
              <a:t>17/4/2026</a:t>
            </a:fld>
            <a:endParaRPr lang="es-PY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99974EB-C1B2-426A-B78C-BDA10D633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8544A9E-F910-4CC5-8666-17CB57F8B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C89A-9B87-40F4-9119-F152D54BE0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516250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BA43D4-6820-41E7-BA00-2A0BFA670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Y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22BDCF4-3C4F-4FCA-91EE-F66698BE5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803A6-9F12-4A84-90DF-1F5BD7083E79}" type="datetimeFigureOut">
              <a:rPr lang="es-PY" smtClean="0"/>
              <a:t>17/4/2026</a:t>
            </a:fld>
            <a:endParaRPr lang="es-PY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6AC96C2-9DA7-40C3-A800-A180BF637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72C2B06-848A-4BF8-AA9A-1E6FC2389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C89A-9B87-40F4-9119-F152D54BE0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986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28433A5-F9F2-42E1-A86E-08BEF96DC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803A6-9F12-4A84-90DF-1F5BD7083E79}" type="datetimeFigureOut">
              <a:rPr lang="es-PY" smtClean="0"/>
              <a:t>17/4/2026</a:t>
            </a:fld>
            <a:endParaRPr lang="es-PY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B74810-5AB5-404A-A42E-AB582CC6F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C2C8BAA-FCBA-4F4F-B60B-B15E5F052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C89A-9B87-40F4-9119-F152D54BE0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088591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FE70DA-E23B-4907-8A39-B08BF949A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Y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593518-3ADC-4598-9F2E-CBF443598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Y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85FCEBB-A93D-4E89-AE57-F92679C627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7671784-EAC5-4876-8D79-E8F3CD447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803A6-9F12-4A84-90DF-1F5BD7083E79}" type="datetimeFigureOut">
              <a:rPr lang="es-PY" smtClean="0"/>
              <a:t>17/4/2026</a:t>
            </a:fld>
            <a:endParaRPr lang="es-PY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47A6403-FEA8-419F-BC49-E58E851F5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A7136F-CEC8-434D-AA61-9E7595C0A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C89A-9B87-40F4-9119-F152D54BE0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520317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6D8A5B-36E4-4CC4-B1BE-DE562EFA7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Y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44513F2-39E4-471D-BEC1-EC833CE49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Y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CE60B6A-33A1-4326-B0DE-6B8F3743E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DC004CD-7835-4C43-B15A-92FE148F7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803A6-9F12-4A84-90DF-1F5BD7083E79}" type="datetimeFigureOut">
              <a:rPr lang="es-PY" smtClean="0"/>
              <a:t>17/4/2026</a:t>
            </a:fld>
            <a:endParaRPr lang="es-PY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B1A34FB-D6D0-4068-A827-16A838754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5A02854-CCF8-49A5-938A-BB89856FA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C89A-9B87-40F4-9119-F152D54BE0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986859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EBB134E-9AD8-499C-9AD9-3E145ECB4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Y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EBCC1F-7AF2-48FE-8300-E0D14671F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F0D3D8-4BC0-41EE-9441-777683DE27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803A6-9F12-4A84-90DF-1F5BD7083E79}" type="datetimeFigureOut">
              <a:rPr lang="es-PY" smtClean="0"/>
              <a:t>17/4/2026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1785D8-777D-4E86-8524-F9883A6466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EFC0BB-FC57-42F1-9D07-F0BA99EA3D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8C89A-9B87-40F4-9119-F152D54BE019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96602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5A6A10-7669-4004-80B2-9913885DC4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noFill/>
          <a:ln>
            <a:solidFill>
              <a:srgbClr val="008000"/>
            </a:solidFill>
          </a:ln>
        </p:spPr>
        <p:txBody>
          <a:bodyPr>
            <a:normAutofit/>
          </a:bodyPr>
          <a:lstStyle/>
          <a:p>
            <a:r>
              <a:rPr lang="es-ES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MECIP</a:t>
            </a:r>
            <a:endParaRPr lang="es-PY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3AFBA80-199B-4494-ABFB-D6BA621B3A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  <a:noFill/>
          <a:ln>
            <a:solidFill>
              <a:srgbClr val="008000"/>
            </a:solidFill>
          </a:ln>
        </p:spPr>
        <p:txBody>
          <a:bodyPr>
            <a:normAutofit lnSpcReduction="10000"/>
          </a:bodyPr>
          <a:lstStyle/>
          <a:p>
            <a:endParaRPr lang="es-ES" sz="35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es-ES" sz="3500" dirty="0">
                <a:latin typeface="Arial Black" panose="020B0A04020102020204" pitchFamily="34" charset="0"/>
              </a:rPr>
              <a:t>CONCEPTOS </a:t>
            </a:r>
          </a:p>
          <a:p>
            <a:r>
              <a:rPr lang="es-ES" sz="3500" dirty="0">
                <a:latin typeface="Arial Black" panose="020B0A04020102020204" pitchFamily="34" charset="0"/>
              </a:rPr>
              <a:t>Y ACTIVIDADES</a:t>
            </a:r>
            <a:endParaRPr lang="es-PY" sz="35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493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B1D0F2-9C31-4ED8-8D13-4DBEABCDF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6339" y="2615409"/>
            <a:ext cx="2333624" cy="1325563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es-ES" b="1" dirty="0"/>
              <a:t>MECIP</a:t>
            </a:r>
            <a:endParaRPr lang="es-PY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CE3DE2-9DAE-4CC9-A87D-8B918042D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4103"/>
            <a:ext cx="7234238" cy="4351338"/>
          </a:xfrm>
          <a:noFill/>
          <a:ln>
            <a:solidFill>
              <a:srgbClr val="008000"/>
            </a:solidFill>
          </a:ln>
        </p:spPr>
        <p:txBody>
          <a:bodyPr>
            <a:normAutofit/>
          </a:bodyPr>
          <a:lstStyle/>
          <a:p>
            <a:pPr algn="just"/>
            <a:endParaRPr lang="es-ES" sz="2400" b="0" i="0" u="none" strike="noStrike" baseline="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algn="just"/>
            <a:r>
              <a:rPr lang="es-ES" sz="2400" b="0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El Control Interno es un conjunto de normas, principios, acciones y procesos efectuados por las autoridades, la administración y los funcionarios de una entidad, a fin de asegurar razonablemente que los objetivos de la institución serán alcanzados. Un Sistema de Control Interno comprende los planes, métodos, políticas y procedimientos utilizados para cumplir con la Misión, el Plan Estratégico y los Objetivos de la entidad.</a:t>
            </a:r>
            <a:endParaRPr lang="es-PY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Flecha: a la derecha 5">
            <a:extLst>
              <a:ext uri="{FF2B5EF4-FFF2-40B4-BE49-F238E27FC236}">
                <a16:creationId xmlns:a16="http://schemas.microsoft.com/office/drawing/2014/main" id="{1E091A1A-7C9B-405B-A67E-7752EEF06EFB}"/>
              </a:ext>
            </a:extLst>
          </p:cNvPr>
          <p:cNvSpPr/>
          <p:nvPr/>
        </p:nvSpPr>
        <p:spPr>
          <a:xfrm rot="10800000">
            <a:off x="8072438" y="3043241"/>
            <a:ext cx="614362" cy="61436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261338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0408F1-EE3C-4F67-9429-63C65DF31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0824"/>
            <a:ext cx="10515600" cy="763589"/>
          </a:xfrm>
          <a:noFill/>
          <a:ln>
            <a:solidFill>
              <a:srgbClr val="008000"/>
            </a:solidFill>
          </a:ln>
        </p:spPr>
        <p:txBody>
          <a:bodyPr>
            <a:normAutofit/>
          </a:bodyPr>
          <a:lstStyle/>
          <a:p>
            <a:r>
              <a:rPr lang="es-ES" sz="3000" b="1" dirty="0">
                <a:latin typeface="Arial,Bold"/>
              </a:rPr>
              <a:t>1- AMBIENTE DE CONTROL</a:t>
            </a:r>
            <a:endParaRPr lang="es-PY" sz="3000" b="1" dirty="0">
              <a:latin typeface="Arial,Bold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231394-9855-4763-A216-8DEE21860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18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1. COMPROMISOS DE LA ALTA DIRECCIÓN</a:t>
            </a:r>
          </a:p>
          <a:p>
            <a:pPr>
              <a:buFontTx/>
              <a:buChar char="-"/>
            </a:pPr>
            <a:r>
              <a:rPr lang="es-PY" sz="1800" dirty="0">
                <a:solidFill>
                  <a:srgbClr val="008000"/>
                </a:solidFill>
              </a:rPr>
              <a:t>Ir al Contenido</a:t>
            </a:r>
          </a:p>
          <a:p>
            <a:pPr marL="0" indent="0">
              <a:buNone/>
            </a:pPr>
            <a:r>
              <a:rPr lang="es-PY" sz="1600" b="1" i="0" dirty="0">
                <a:solidFill>
                  <a:schemeClr val="accent6">
                    <a:lumMod val="50000"/>
                  </a:schemeClr>
                </a:solidFill>
                <a:effectLst/>
                <a:latin typeface="Arial,Bold"/>
              </a:rPr>
              <a:t>1.1. POLÍTICA DE CONTROL INTERNO</a:t>
            </a:r>
          </a:p>
          <a:p>
            <a:pPr>
              <a:buFontTx/>
              <a:buChar char="-"/>
            </a:pPr>
            <a:r>
              <a:rPr lang="es-PY" sz="1800" dirty="0">
                <a:solidFill>
                  <a:srgbClr val="008000"/>
                </a:solidFill>
              </a:rPr>
              <a:t>Ir al Contenido</a:t>
            </a:r>
          </a:p>
          <a:p>
            <a:pPr marL="0" indent="0">
              <a:buNone/>
            </a:pPr>
            <a:r>
              <a:rPr lang="es-ES" sz="18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2. ACUERDOS Y COMPROMISOS ÉTICOS</a:t>
            </a:r>
          </a:p>
          <a:p>
            <a:pPr>
              <a:buFontTx/>
              <a:buChar char="-"/>
            </a:pPr>
            <a:r>
              <a:rPr lang="es-PY" sz="1800" dirty="0">
                <a:solidFill>
                  <a:srgbClr val="008000"/>
                </a:solidFill>
              </a:rPr>
              <a:t>Ir al Contenido</a:t>
            </a:r>
          </a:p>
          <a:p>
            <a:pPr marL="0" indent="0">
              <a:buNone/>
            </a:pPr>
            <a:r>
              <a:rPr lang="es-ES" sz="18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3. PROTOCOLO DE BUEN GOBIERNO</a:t>
            </a:r>
            <a:endParaRPr lang="es-PY" sz="18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es-PY" sz="1800" dirty="0">
                <a:solidFill>
                  <a:srgbClr val="008000"/>
                </a:solidFill>
              </a:rPr>
              <a:t>Ir al Contenido</a:t>
            </a:r>
          </a:p>
          <a:p>
            <a:pPr marL="0" indent="0">
              <a:buNone/>
            </a:pPr>
            <a:r>
              <a:rPr lang="es-PY" sz="18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4. POLÍTICA DE TALENTO HUMANO</a:t>
            </a:r>
          </a:p>
          <a:p>
            <a:pPr>
              <a:buFontTx/>
              <a:buChar char="-"/>
            </a:pPr>
            <a:r>
              <a:rPr lang="es-PY" sz="1800" dirty="0">
                <a:solidFill>
                  <a:srgbClr val="008000"/>
                </a:solidFill>
              </a:rPr>
              <a:t>Ir al Contenido</a:t>
            </a:r>
          </a:p>
          <a:p>
            <a:pPr marL="0" indent="0">
              <a:buNone/>
            </a:pPr>
            <a:endParaRPr lang="es-PY" sz="1800" dirty="0">
              <a:solidFill>
                <a:srgbClr val="008000"/>
              </a:solidFill>
            </a:endParaRPr>
          </a:p>
          <a:p>
            <a:pPr>
              <a:buFontTx/>
              <a:buChar char="-"/>
            </a:pPr>
            <a:endParaRPr lang="es-PY" sz="18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s-PY" sz="1800" b="1" i="0" u="none" strike="noStrike" baseline="0" dirty="0">
              <a:solidFill>
                <a:srgbClr val="008000"/>
              </a:solidFill>
              <a:latin typeface="Arial,Bold"/>
            </a:endParaRPr>
          </a:p>
          <a:p>
            <a:pPr marL="0" indent="0">
              <a:buNone/>
            </a:pPr>
            <a:endParaRPr lang="es-PY" sz="18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05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0408F1-EE3C-4F67-9429-63C65DF31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685"/>
            <a:ext cx="10515600" cy="763589"/>
          </a:xfrm>
          <a:noFill/>
          <a:ln>
            <a:solidFill>
              <a:srgbClr val="008000"/>
            </a:solidFill>
          </a:ln>
        </p:spPr>
        <p:txBody>
          <a:bodyPr>
            <a:normAutofit/>
          </a:bodyPr>
          <a:lstStyle/>
          <a:p>
            <a:r>
              <a:rPr lang="es-ES" sz="3000" b="1" dirty="0">
                <a:latin typeface="Arial,Bold"/>
              </a:rPr>
              <a:t>2- CONTROL DE LA PLANIFICACIÓN</a:t>
            </a:r>
            <a:endParaRPr lang="es-PY" sz="3000" b="1" dirty="0">
              <a:latin typeface="Arial,Bold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231394-9855-4763-A216-8DEE21860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PY" sz="1800" b="1" i="0" dirty="0">
                <a:solidFill>
                  <a:schemeClr val="accent6">
                    <a:lumMod val="50000"/>
                  </a:schemeClr>
                </a:solidFill>
                <a:effectLst/>
                <a:latin typeface="Arial,Bold"/>
              </a:rPr>
              <a:t>1. DIRECCIONAMIENTO ESTRATÉGICO</a:t>
            </a:r>
          </a:p>
          <a:p>
            <a:pPr>
              <a:buFontTx/>
              <a:buChar char="-"/>
            </a:pPr>
            <a:r>
              <a:rPr lang="es-PY" sz="1800" dirty="0">
                <a:solidFill>
                  <a:srgbClr val="008000"/>
                </a:solidFill>
              </a:rPr>
              <a:t>Ir al Contenido</a:t>
            </a:r>
          </a:p>
          <a:p>
            <a:pPr marL="0" indent="0">
              <a:buNone/>
            </a:pPr>
            <a:r>
              <a:rPr lang="es-ES" sz="18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2. GESTIÓN POR PROCESOS</a:t>
            </a:r>
          </a:p>
          <a:p>
            <a:pPr>
              <a:buFontTx/>
              <a:buChar char="-"/>
            </a:pPr>
            <a:r>
              <a:rPr lang="es-PY" sz="1800" dirty="0">
                <a:solidFill>
                  <a:srgbClr val="008000"/>
                </a:solidFill>
              </a:rPr>
              <a:t>Ir al Contenido</a:t>
            </a:r>
          </a:p>
          <a:p>
            <a:pPr marL="0" indent="0">
              <a:buNone/>
            </a:pPr>
            <a:r>
              <a:rPr lang="es-ES" sz="18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3. ESTRUCTURA ORGANIZACIONAL</a:t>
            </a:r>
            <a:endParaRPr lang="es-PY" sz="18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es-PY" sz="1800" dirty="0">
                <a:solidFill>
                  <a:srgbClr val="008000"/>
                </a:solidFill>
              </a:rPr>
              <a:t>Ir al Contenido</a:t>
            </a:r>
          </a:p>
          <a:p>
            <a:pPr marL="0" indent="0">
              <a:buNone/>
            </a:pPr>
            <a:r>
              <a:rPr lang="es-PY" sz="18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4. IDENTIFICACIÓN Y EVALUACIÓN DE RIESGOS</a:t>
            </a:r>
          </a:p>
          <a:p>
            <a:pPr>
              <a:buFontTx/>
              <a:buChar char="-"/>
            </a:pPr>
            <a:r>
              <a:rPr lang="es-PY" sz="1800" dirty="0">
                <a:solidFill>
                  <a:srgbClr val="008000"/>
                </a:solidFill>
              </a:rPr>
              <a:t>Ir al Contenido</a:t>
            </a:r>
          </a:p>
          <a:p>
            <a:pPr marL="0" indent="0">
              <a:buNone/>
            </a:pPr>
            <a:endParaRPr lang="es-PY" sz="1800" dirty="0">
              <a:solidFill>
                <a:srgbClr val="008000"/>
              </a:solidFill>
            </a:endParaRPr>
          </a:p>
          <a:p>
            <a:pPr>
              <a:buFontTx/>
              <a:buChar char="-"/>
            </a:pPr>
            <a:endParaRPr lang="es-PY" sz="18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s-PY" sz="1800" b="1" i="0" u="none" strike="noStrike" baseline="0" dirty="0">
              <a:solidFill>
                <a:srgbClr val="008000"/>
              </a:solidFill>
              <a:latin typeface="Arial,Bold"/>
            </a:endParaRPr>
          </a:p>
          <a:p>
            <a:pPr marL="0" indent="0">
              <a:buNone/>
            </a:pPr>
            <a:endParaRPr lang="es-PY" sz="18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099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0408F1-EE3C-4F67-9429-63C65DF31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685"/>
            <a:ext cx="10515600" cy="763589"/>
          </a:xfrm>
          <a:noFill/>
          <a:ln>
            <a:solidFill>
              <a:srgbClr val="008000"/>
            </a:solidFill>
          </a:ln>
        </p:spPr>
        <p:txBody>
          <a:bodyPr>
            <a:normAutofit/>
          </a:bodyPr>
          <a:lstStyle/>
          <a:p>
            <a:r>
              <a:rPr lang="es-ES" sz="3000" b="1" dirty="0">
                <a:latin typeface="Arial,Bold"/>
              </a:rPr>
              <a:t>3- CONTROL DE LA IMPLEMENTACIÓN</a:t>
            </a:r>
            <a:endParaRPr lang="es-PY" sz="3000" b="1" dirty="0">
              <a:latin typeface="Arial,Bold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231394-9855-4763-A216-8DEE21860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1588"/>
            <a:ext cx="10515600" cy="4905375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AutoNum type="arabicPeriod"/>
            </a:pPr>
            <a:r>
              <a:rPr lang="es-PY" sz="1800" b="1" i="0" dirty="0">
                <a:solidFill>
                  <a:schemeClr val="accent6">
                    <a:lumMod val="50000"/>
                  </a:schemeClr>
                </a:solidFill>
                <a:effectLst/>
                <a:latin typeface="Arial,Bold"/>
              </a:rPr>
              <a:t>CONTROL OPERACIONAL</a:t>
            </a:r>
          </a:p>
          <a:p>
            <a:pPr marL="0" indent="0">
              <a:buNone/>
            </a:pPr>
            <a:r>
              <a:rPr lang="es-PY" sz="18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1.1. POLITICAS OPERACIONALES</a:t>
            </a:r>
          </a:p>
          <a:p>
            <a:pPr marL="0" indent="0">
              <a:buNone/>
            </a:pPr>
            <a:r>
              <a:rPr lang="es-PY" sz="1800" dirty="0">
                <a:solidFill>
                  <a:srgbClr val="008000"/>
                </a:solidFill>
              </a:rPr>
              <a:t>- Ir al Contenido</a:t>
            </a:r>
          </a:p>
          <a:p>
            <a:pPr marL="0" indent="0">
              <a:buNone/>
            </a:pPr>
            <a:r>
              <a:rPr lang="es-PY" sz="18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1.2. PROCEDIMIENTOS</a:t>
            </a:r>
          </a:p>
          <a:p>
            <a:pPr marL="0" indent="0">
              <a:buNone/>
            </a:pPr>
            <a:r>
              <a:rPr lang="es-PY" sz="1800" dirty="0">
                <a:solidFill>
                  <a:srgbClr val="008000"/>
                </a:solidFill>
              </a:rPr>
              <a:t>- Ir al Contenido</a:t>
            </a:r>
            <a:endParaRPr lang="es-PY" sz="1800" b="1" dirty="0">
              <a:solidFill>
                <a:schemeClr val="accent6">
                  <a:lumMod val="50000"/>
                </a:schemeClr>
              </a:solidFill>
              <a:latin typeface="Arial,Bold"/>
            </a:endParaRPr>
          </a:p>
          <a:p>
            <a:pPr marL="0" indent="0">
              <a:buNone/>
            </a:pPr>
            <a:r>
              <a:rPr lang="es-PY" sz="1800" b="1" i="0" dirty="0">
                <a:solidFill>
                  <a:schemeClr val="accent6">
                    <a:lumMod val="50000"/>
                  </a:schemeClr>
                </a:solidFill>
                <a:effectLst/>
                <a:latin typeface="Arial,Bold"/>
              </a:rPr>
              <a:t>1.3. CONTROLES</a:t>
            </a:r>
          </a:p>
          <a:p>
            <a:pPr>
              <a:buFontTx/>
              <a:buChar char="-"/>
            </a:pPr>
            <a:r>
              <a:rPr lang="es-PY" sz="1800" dirty="0">
                <a:solidFill>
                  <a:srgbClr val="008000"/>
                </a:solidFill>
              </a:rPr>
              <a:t>Ir al Contenido</a:t>
            </a:r>
          </a:p>
          <a:p>
            <a:pPr marL="0" indent="0">
              <a:buNone/>
            </a:pPr>
            <a:r>
              <a:rPr lang="es-ES" sz="18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2. COMPETENCIA, FORMACIÓN Y TOMA DE CONCIENCIA</a:t>
            </a:r>
          </a:p>
          <a:p>
            <a:pPr>
              <a:buFontTx/>
              <a:buChar char="-"/>
            </a:pPr>
            <a:r>
              <a:rPr lang="es-PY" sz="1800" dirty="0">
                <a:solidFill>
                  <a:srgbClr val="008000"/>
                </a:solidFill>
              </a:rPr>
              <a:t>Ir al Contenido</a:t>
            </a:r>
          </a:p>
          <a:p>
            <a:pPr marL="0" indent="0">
              <a:buNone/>
            </a:pPr>
            <a:r>
              <a:rPr lang="es-ES" sz="18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3. GESTION DE LA INFORMACIÓN</a:t>
            </a:r>
          </a:p>
          <a:p>
            <a:pPr marL="0" indent="0">
              <a:buNone/>
            </a:pPr>
            <a:r>
              <a:rPr lang="es-PY" sz="16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3.1. SISTEMA DE INFORMACIÓN</a:t>
            </a:r>
          </a:p>
          <a:p>
            <a:pPr marL="0" indent="0">
              <a:buNone/>
            </a:pPr>
            <a:r>
              <a:rPr lang="es-PY" sz="1800" dirty="0">
                <a:solidFill>
                  <a:srgbClr val="008000"/>
                </a:solidFill>
              </a:rPr>
              <a:t>Ir al Contenido</a:t>
            </a:r>
          </a:p>
          <a:p>
            <a:pPr marL="0" indent="0">
              <a:buNone/>
            </a:pPr>
            <a:r>
              <a:rPr lang="es-PY" sz="1800" b="1" dirty="0">
                <a:solidFill>
                  <a:schemeClr val="accent6">
                    <a:lumMod val="50000"/>
                  </a:schemeClr>
                </a:solidFill>
              </a:rPr>
              <a:t>3.2. CONTROLES DE DOCUMENTOS</a:t>
            </a:r>
          </a:p>
          <a:p>
            <a:pPr marL="0" indent="0">
              <a:buNone/>
            </a:pPr>
            <a:r>
              <a:rPr lang="es-PY" sz="1800" dirty="0">
                <a:solidFill>
                  <a:schemeClr val="accent6">
                    <a:lumMod val="50000"/>
                  </a:schemeClr>
                </a:solidFill>
              </a:rPr>
              <a:t>- </a:t>
            </a:r>
            <a:r>
              <a:rPr lang="es-PY" sz="1800" dirty="0">
                <a:solidFill>
                  <a:srgbClr val="008000"/>
                </a:solidFill>
              </a:rPr>
              <a:t>Ir al Contenido</a:t>
            </a:r>
          </a:p>
          <a:p>
            <a:pPr>
              <a:buFontTx/>
              <a:buChar char="-"/>
            </a:pPr>
            <a:endParaRPr lang="es-PY" sz="18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s-PY" sz="1800" dirty="0">
              <a:solidFill>
                <a:srgbClr val="008000"/>
              </a:solidFill>
            </a:endParaRPr>
          </a:p>
          <a:p>
            <a:pPr>
              <a:buFontTx/>
              <a:buChar char="-"/>
            </a:pPr>
            <a:endParaRPr lang="es-PY" sz="18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s-PY" sz="1800" b="1" i="0" u="none" strike="noStrike" baseline="0" dirty="0">
              <a:solidFill>
                <a:srgbClr val="008000"/>
              </a:solidFill>
              <a:latin typeface="Arial,Bold"/>
            </a:endParaRPr>
          </a:p>
          <a:p>
            <a:pPr marL="0" indent="0">
              <a:buNone/>
            </a:pPr>
            <a:endParaRPr lang="es-PY" sz="18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395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0408F1-EE3C-4F67-9429-63C65DF31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686"/>
            <a:ext cx="10515600" cy="763589"/>
          </a:xfrm>
          <a:noFill/>
          <a:ln>
            <a:solidFill>
              <a:srgbClr val="008000"/>
            </a:solidFill>
          </a:ln>
        </p:spPr>
        <p:txBody>
          <a:bodyPr>
            <a:normAutofit/>
          </a:bodyPr>
          <a:lstStyle/>
          <a:p>
            <a:r>
              <a:rPr lang="es-ES" sz="3000" b="1" dirty="0">
                <a:latin typeface="Arial,Bold"/>
              </a:rPr>
              <a:t>3- CONTROL DE LA IMPLEMENTACIÓN</a:t>
            </a:r>
            <a:endParaRPr lang="es-PY" sz="3000" b="1" dirty="0">
              <a:latin typeface="Arial,Bold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231394-9855-4763-A216-8DEE21860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1588"/>
            <a:ext cx="10515600" cy="4905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8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4. COMUNICACIÓN</a:t>
            </a:r>
          </a:p>
          <a:p>
            <a:pPr marL="0" indent="0">
              <a:buNone/>
            </a:pPr>
            <a:r>
              <a:rPr lang="es-PY" sz="16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4.1. COMUNICACIÓN INTERNA</a:t>
            </a:r>
          </a:p>
          <a:p>
            <a:pPr marL="0" indent="0">
              <a:buNone/>
            </a:pPr>
            <a:r>
              <a:rPr lang="es-PY" sz="1800" dirty="0">
                <a:solidFill>
                  <a:srgbClr val="008000"/>
                </a:solidFill>
              </a:rPr>
              <a:t>-   Ir al Contenido</a:t>
            </a:r>
          </a:p>
          <a:p>
            <a:pPr marL="0" indent="0">
              <a:buNone/>
            </a:pPr>
            <a:r>
              <a:rPr lang="es-PY" sz="1800" b="1" dirty="0">
                <a:solidFill>
                  <a:schemeClr val="accent6">
                    <a:lumMod val="50000"/>
                  </a:schemeClr>
                </a:solidFill>
              </a:rPr>
              <a:t>4.2. COMUNICACIÓN EXTERNA</a:t>
            </a:r>
          </a:p>
          <a:p>
            <a:pPr>
              <a:buFontTx/>
              <a:buChar char="-"/>
            </a:pPr>
            <a:r>
              <a:rPr lang="es-PY" sz="1800" dirty="0">
                <a:solidFill>
                  <a:srgbClr val="008000"/>
                </a:solidFill>
              </a:rPr>
              <a:t>Ir al Contenido</a:t>
            </a:r>
          </a:p>
          <a:p>
            <a:pPr marL="0" indent="0">
              <a:buNone/>
            </a:pPr>
            <a:r>
              <a:rPr lang="es-PY" sz="1800" b="1" dirty="0">
                <a:solidFill>
                  <a:schemeClr val="accent6">
                    <a:lumMod val="50000"/>
                  </a:schemeClr>
                </a:solidFill>
              </a:rPr>
              <a:t>4.3. RENDICIÓN DE CUENTAS</a:t>
            </a:r>
          </a:p>
          <a:p>
            <a:pPr marL="0" indent="0">
              <a:buNone/>
            </a:pPr>
            <a:r>
              <a:rPr lang="es-PY" sz="1800" dirty="0">
                <a:solidFill>
                  <a:schemeClr val="accent6">
                    <a:lumMod val="50000"/>
                  </a:schemeClr>
                </a:solidFill>
              </a:rPr>
              <a:t>-   </a:t>
            </a:r>
            <a:r>
              <a:rPr lang="es-PY" sz="1800" dirty="0">
                <a:solidFill>
                  <a:srgbClr val="008000"/>
                </a:solidFill>
              </a:rPr>
              <a:t>Ir al Contenido</a:t>
            </a:r>
          </a:p>
          <a:p>
            <a:pPr>
              <a:buFontTx/>
              <a:buChar char="-"/>
            </a:pPr>
            <a:endParaRPr lang="es-PY" sz="1800" dirty="0">
              <a:solidFill>
                <a:srgbClr val="008000"/>
              </a:solidFill>
            </a:endParaRPr>
          </a:p>
          <a:p>
            <a:pPr>
              <a:buFontTx/>
              <a:buChar char="-"/>
            </a:pPr>
            <a:endParaRPr lang="es-PY" sz="18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s-PY" sz="1800" dirty="0">
              <a:solidFill>
                <a:srgbClr val="008000"/>
              </a:solidFill>
            </a:endParaRPr>
          </a:p>
          <a:p>
            <a:pPr>
              <a:buFontTx/>
              <a:buChar char="-"/>
            </a:pPr>
            <a:endParaRPr lang="es-PY" sz="18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s-PY" sz="1800" b="1" i="0" u="none" strike="noStrike" baseline="0" dirty="0">
              <a:solidFill>
                <a:srgbClr val="008000"/>
              </a:solidFill>
              <a:latin typeface="Arial,Bold"/>
            </a:endParaRPr>
          </a:p>
          <a:p>
            <a:pPr marL="0" indent="0">
              <a:buNone/>
            </a:pPr>
            <a:endParaRPr lang="es-PY" sz="18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974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0408F1-EE3C-4F67-9429-63C65DF31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9242"/>
            <a:ext cx="10515600" cy="763589"/>
          </a:xfrm>
          <a:noFill/>
          <a:ln>
            <a:solidFill>
              <a:srgbClr val="008000"/>
            </a:solidFill>
          </a:ln>
        </p:spPr>
        <p:txBody>
          <a:bodyPr>
            <a:normAutofit/>
          </a:bodyPr>
          <a:lstStyle/>
          <a:p>
            <a:r>
              <a:rPr lang="es-ES" sz="3000" b="1" dirty="0">
                <a:latin typeface="Arial,Bold"/>
              </a:rPr>
              <a:t>4- CONTROL DE LA EVALUACIÓN</a:t>
            </a:r>
            <a:endParaRPr lang="es-PY" sz="3000" b="1" dirty="0">
              <a:latin typeface="Arial,Bold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231394-9855-4763-A216-8DEE21860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1588"/>
            <a:ext cx="10515600" cy="4905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1</a:t>
            </a:r>
            <a:r>
              <a:rPr lang="es-ES" sz="18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SEGUIMIENTO Y MEDICIÓN DEL CONTROL INTERNO</a:t>
            </a:r>
            <a:endParaRPr lang="es-ES" sz="1800" b="1" i="0" u="none" strike="noStrike" baseline="0" dirty="0">
              <a:solidFill>
                <a:schemeClr val="accent6">
                  <a:lumMod val="50000"/>
                </a:schemeClr>
              </a:solidFill>
              <a:latin typeface="Arial,Bold"/>
            </a:endParaRPr>
          </a:p>
          <a:p>
            <a:pPr marL="0" indent="0">
              <a:buNone/>
            </a:pPr>
            <a:r>
              <a:rPr lang="es-PY" sz="1800" dirty="0">
                <a:solidFill>
                  <a:srgbClr val="008000"/>
                </a:solidFill>
              </a:rPr>
              <a:t>-   Ir al Contenido</a:t>
            </a:r>
          </a:p>
          <a:p>
            <a:pPr marL="0" indent="0">
              <a:buNone/>
            </a:pPr>
            <a:r>
              <a:rPr lang="es-PY" sz="1800" b="1" dirty="0">
                <a:solidFill>
                  <a:schemeClr val="accent6">
                    <a:lumMod val="50000"/>
                  </a:schemeClr>
                </a:solidFill>
              </a:rPr>
              <a:t>2. AUDITORIA INTERNA</a:t>
            </a:r>
          </a:p>
          <a:p>
            <a:pPr>
              <a:buFontTx/>
              <a:buChar char="-"/>
            </a:pPr>
            <a:r>
              <a:rPr lang="es-PY" sz="1800" dirty="0">
                <a:solidFill>
                  <a:srgbClr val="008000"/>
                </a:solidFill>
              </a:rPr>
              <a:t>Ir al Contenido</a:t>
            </a:r>
          </a:p>
          <a:p>
            <a:pPr marL="0" indent="0">
              <a:buNone/>
            </a:pPr>
            <a:endParaRPr lang="es-PY" sz="1800" dirty="0">
              <a:solidFill>
                <a:srgbClr val="008000"/>
              </a:solidFill>
            </a:endParaRPr>
          </a:p>
          <a:p>
            <a:pPr>
              <a:buFontTx/>
              <a:buChar char="-"/>
            </a:pPr>
            <a:endParaRPr lang="es-PY" sz="1800" dirty="0">
              <a:solidFill>
                <a:srgbClr val="008000"/>
              </a:solidFill>
            </a:endParaRPr>
          </a:p>
          <a:p>
            <a:pPr>
              <a:buFontTx/>
              <a:buChar char="-"/>
            </a:pPr>
            <a:endParaRPr lang="es-PY" sz="18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s-PY" sz="1800" dirty="0">
              <a:solidFill>
                <a:srgbClr val="008000"/>
              </a:solidFill>
            </a:endParaRPr>
          </a:p>
          <a:p>
            <a:pPr>
              <a:buFontTx/>
              <a:buChar char="-"/>
            </a:pPr>
            <a:endParaRPr lang="es-PY" sz="18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s-PY" sz="1800" b="1" i="0" u="none" strike="noStrike" baseline="0" dirty="0">
              <a:solidFill>
                <a:srgbClr val="008000"/>
              </a:solidFill>
              <a:latin typeface="Arial,Bold"/>
            </a:endParaRPr>
          </a:p>
          <a:p>
            <a:pPr marL="0" indent="0">
              <a:buNone/>
            </a:pPr>
            <a:endParaRPr lang="es-PY" sz="18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73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0408F1-EE3C-4F67-9429-63C65DF31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685"/>
            <a:ext cx="10515600" cy="763589"/>
          </a:xfrm>
          <a:noFill/>
          <a:ln>
            <a:solidFill>
              <a:srgbClr val="008000"/>
            </a:solidFill>
          </a:ln>
        </p:spPr>
        <p:txBody>
          <a:bodyPr>
            <a:normAutofit/>
          </a:bodyPr>
          <a:lstStyle/>
          <a:p>
            <a:r>
              <a:rPr lang="es-ES" sz="3000" b="1" dirty="0">
                <a:latin typeface="Arial,Bold"/>
              </a:rPr>
              <a:t>5- CONTROL PARA LA MEJORA</a:t>
            </a:r>
            <a:endParaRPr lang="es-PY" sz="3000" b="1" dirty="0">
              <a:latin typeface="Arial,Bold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231394-9855-4763-A216-8DEE21860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1588"/>
            <a:ext cx="10515600" cy="4905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1</a:t>
            </a:r>
            <a:r>
              <a:rPr lang="es-ES" sz="18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. ANALISIS CRITICO DEL SISTEMA DE CONTROL INTERNO</a:t>
            </a:r>
          </a:p>
          <a:p>
            <a:pPr marL="0" indent="0">
              <a:buNone/>
            </a:pPr>
            <a:r>
              <a:rPr lang="es-PY" sz="1800" dirty="0">
                <a:solidFill>
                  <a:srgbClr val="008000"/>
                </a:solidFill>
              </a:rPr>
              <a:t>-   Ir al Contenido</a:t>
            </a:r>
          </a:p>
          <a:p>
            <a:pPr marL="0" indent="0">
              <a:buNone/>
            </a:pPr>
            <a:r>
              <a:rPr lang="es-PY" sz="1800" b="1" dirty="0">
                <a:solidFill>
                  <a:schemeClr val="accent6">
                    <a:lumMod val="50000"/>
                  </a:schemeClr>
                </a:solidFill>
              </a:rPr>
              <a:t>2. MEJORA CONTINUA</a:t>
            </a:r>
          </a:p>
          <a:p>
            <a:pPr>
              <a:buFontTx/>
              <a:buChar char="-"/>
            </a:pPr>
            <a:r>
              <a:rPr lang="es-PY" sz="1800" dirty="0">
                <a:solidFill>
                  <a:srgbClr val="008000"/>
                </a:solidFill>
              </a:rPr>
              <a:t>Ir al Contenido</a:t>
            </a:r>
          </a:p>
          <a:p>
            <a:pPr marL="0" indent="0">
              <a:buNone/>
            </a:pPr>
            <a:endParaRPr lang="es-PY" sz="1800" dirty="0">
              <a:solidFill>
                <a:srgbClr val="008000"/>
              </a:solidFill>
            </a:endParaRPr>
          </a:p>
          <a:p>
            <a:pPr>
              <a:buFontTx/>
              <a:buChar char="-"/>
            </a:pPr>
            <a:endParaRPr lang="es-PY" sz="1800" dirty="0">
              <a:solidFill>
                <a:srgbClr val="008000"/>
              </a:solidFill>
            </a:endParaRPr>
          </a:p>
          <a:p>
            <a:pPr>
              <a:buFontTx/>
              <a:buChar char="-"/>
            </a:pPr>
            <a:endParaRPr lang="es-PY" sz="18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s-PY" sz="1800" dirty="0">
              <a:solidFill>
                <a:srgbClr val="008000"/>
              </a:solidFill>
            </a:endParaRPr>
          </a:p>
          <a:p>
            <a:pPr>
              <a:buFontTx/>
              <a:buChar char="-"/>
            </a:pPr>
            <a:endParaRPr lang="es-PY" sz="18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s-PY" sz="1800" b="1" i="0" u="none" strike="noStrike" baseline="0" dirty="0">
              <a:solidFill>
                <a:srgbClr val="008000"/>
              </a:solidFill>
              <a:latin typeface="Arial,Bold"/>
            </a:endParaRPr>
          </a:p>
          <a:p>
            <a:pPr marL="0" indent="0">
              <a:buNone/>
            </a:pPr>
            <a:endParaRPr lang="es-PY" sz="18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1360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309</Words>
  <Application>Microsoft Office PowerPoint</Application>
  <PresentationFormat>Panorámica</PresentationFormat>
  <Paragraphs>81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Arial,Bold</vt:lpstr>
      <vt:lpstr>Calibri</vt:lpstr>
      <vt:lpstr>Calibri Light</vt:lpstr>
      <vt:lpstr>Tema de Office</vt:lpstr>
      <vt:lpstr>MECIP</vt:lpstr>
      <vt:lpstr>MECIP</vt:lpstr>
      <vt:lpstr>1- AMBIENTE DE CONTROL</vt:lpstr>
      <vt:lpstr>2- CONTROL DE LA PLANIFICACIÓN</vt:lpstr>
      <vt:lpstr>3- CONTROL DE LA IMPLEMENTACIÓN</vt:lpstr>
      <vt:lpstr>3- CONTROL DE LA IMPLEMENTACIÓN</vt:lpstr>
      <vt:lpstr>4- CONTROL DE LA EVALUACIÓN</vt:lpstr>
      <vt:lpstr>5- CONTROL PARA LA MEJORA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MECIP</dc:title>
  <dc:creator>Acer</dc:creator>
  <cp:lastModifiedBy>Acer</cp:lastModifiedBy>
  <cp:revision>7</cp:revision>
  <dcterms:created xsi:type="dcterms:W3CDTF">2026-04-16T13:06:05Z</dcterms:created>
  <dcterms:modified xsi:type="dcterms:W3CDTF">2026-04-17T12:32:42Z</dcterms:modified>
</cp:coreProperties>
</file>